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9"/>
  </p:notesMasterIdLst>
  <p:handoutMasterIdLst>
    <p:handoutMasterId r:id="rId10"/>
  </p:handoutMasterIdLst>
  <p:sldIdLst>
    <p:sldId id="256" r:id="rId5"/>
    <p:sldId id="257" r:id="rId6"/>
    <p:sldId id="258" r:id="rId7"/>
    <p:sldId id="259" r:id="rId8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06" autoAdjust="0"/>
    <p:restoredTop sz="95161" autoAdjust="0"/>
  </p:normalViewPr>
  <p:slideViewPr>
    <p:cSldViewPr snapToGrid="0" showGuides="1">
      <p:cViewPr varScale="1">
        <p:scale>
          <a:sx n="128" d="100"/>
          <a:sy n="128" d="100"/>
        </p:scale>
        <p:origin x="200" y="4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semir, Kay" userId="054400b3-7951-40c1-99c2-2a9da969a883" providerId="ADAL" clId="{C4AC3270-B16A-549E-93BE-6F71785770FC}"/>
    <pc:docChg chg="undo custSel addSld modSld modShowInfo">
      <pc:chgData name="Kasemir, Kay" userId="054400b3-7951-40c1-99c2-2a9da969a883" providerId="ADAL" clId="{C4AC3270-B16A-549E-93BE-6F71785770FC}" dt="2026-06-19T13:35:29.047" v="453" actId="2744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6/19/26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6/19/26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4031D8B-25E9-D440-A0B7-53853A82E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298622-4D3C-4849-B0FA-4101271A78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DD0A2A-0355-AA49-9A3F-AB977E14FC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DF833AF-F2DD-B245-B5D3-AAD481D065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BAAAD4-FBA9-4334-AA6C-9B74AC2A83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862842F-612F-3641-9908-4224FD3698B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‘Busy’ Record, Put-callback Lab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736" y="2307399"/>
            <a:ext cx="5440514" cy="2924358"/>
          </a:xfrm>
        </p:spPr>
        <p:txBody>
          <a:bodyPr/>
          <a:lstStyle/>
          <a:p>
            <a:r>
              <a:rPr lang="en-US" dirty="0"/>
              <a:t>Kay Kasemir</a:t>
            </a:r>
          </a:p>
          <a:p>
            <a:endParaRPr lang="en-US" dirty="0"/>
          </a:p>
          <a:p>
            <a:r>
              <a:rPr lang="en-US" dirty="0"/>
              <a:t>July 2026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A42E-B969-FC4E-8B06-795A4C020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Busy Record to IOC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9B8C6-F73A-0F48-9125-4B4F56E84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158240"/>
            <a:ext cx="11430000" cy="454327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Busy record is not included in EPICS base.</a:t>
            </a:r>
          </a:p>
          <a:p>
            <a:pPr marL="0" indent="0">
              <a:buNone/>
            </a:pPr>
            <a:r>
              <a:rPr lang="en-US" dirty="0"/>
              <a:t>Add to IOC via   </a:t>
            </a:r>
            <a:r>
              <a:rPr lang="en-US" dirty="0" err="1">
                <a:latin typeface="Courier" pitchFamily="2" charset="0"/>
              </a:rPr>
              <a:t>SomeApp</a:t>
            </a:r>
            <a:r>
              <a:rPr lang="en-US" dirty="0">
                <a:latin typeface="Courier" pitchFamily="2" charset="0"/>
              </a:rPr>
              <a:t>/</a:t>
            </a:r>
            <a:r>
              <a:rPr lang="en-US" dirty="0" err="1">
                <a:latin typeface="Courier" pitchFamily="2" charset="0"/>
              </a:rPr>
              <a:t>src</a:t>
            </a:r>
            <a:r>
              <a:rPr lang="en-US" dirty="0">
                <a:latin typeface="Courier" pitchFamily="2" charset="0"/>
              </a:rPr>
              <a:t>/</a:t>
            </a:r>
            <a:r>
              <a:rPr lang="en-US" dirty="0" err="1">
                <a:latin typeface="Courier" pitchFamily="2" charset="0"/>
              </a:rPr>
              <a:t>Makefile</a:t>
            </a: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  </a:t>
            </a: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  </a:t>
            </a:r>
            <a:r>
              <a:rPr lang="en-US" dirty="0" err="1">
                <a:latin typeface="Courier" pitchFamily="2" charset="0"/>
              </a:rPr>
              <a:t>Some_DBD</a:t>
            </a:r>
            <a:r>
              <a:rPr lang="en-US" dirty="0">
                <a:latin typeface="Courier" pitchFamily="2" charset="0"/>
              </a:rPr>
              <a:t> += </a:t>
            </a:r>
            <a:r>
              <a:rPr lang="en-US" dirty="0" err="1">
                <a:latin typeface="Courier" pitchFamily="2" charset="0"/>
              </a:rPr>
              <a:t>busySupport.dbd</a:t>
            </a: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  </a:t>
            </a:r>
            <a:r>
              <a:rPr lang="en-US" dirty="0" err="1">
                <a:latin typeface="Courier" pitchFamily="2" charset="0"/>
              </a:rPr>
              <a:t>Some_LIBS</a:t>
            </a:r>
            <a:r>
              <a:rPr lang="en-US" dirty="0">
                <a:latin typeface="Courier" pitchFamily="2" charset="0"/>
              </a:rPr>
              <a:t> += busy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See </a:t>
            </a:r>
            <a:r>
              <a:rPr lang="en-US" dirty="0">
                <a:solidFill>
                  <a:srgbClr val="0070C0"/>
                </a:solidFill>
              </a:rPr>
              <a:t>/</a:t>
            </a:r>
            <a:r>
              <a:rPr lang="en-US" dirty="0" err="1">
                <a:solidFill>
                  <a:srgbClr val="0070C0"/>
                </a:solidFill>
              </a:rPr>
              <a:t>ics</a:t>
            </a:r>
            <a:r>
              <a:rPr lang="en-US" dirty="0">
                <a:solidFill>
                  <a:srgbClr val="0070C0"/>
                </a:solidFill>
              </a:rPr>
              <a:t>/examples/18_busy/</a:t>
            </a:r>
            <a:r>
              <a:rPr lang="en-US" dirty="0" err="1">
                <a:solidFill>
                  <a:srgbClr val="0070C0"/>
                </a:solidFill>
              </a:rPr>
              <a:t>busyApp</a:t>
            </a:r>
            <a:r>
              <a:rPr lang="en-US" dirty="0">
                <a:solidFill>
                  <a:srgbClr val="0070C0"/>
                </a:solidFill>
              </a:rPr>
              <a:t>/</a:t>
            </a:r>
            <a:r>
              <a:rPr lang="en-US" dirty="0" err="1">
                <a:solidFill>
                  <a:srgbClr val="0070C0"/>
                </a:solidFill>
              </a:rPr>
              <a:t>src</a:t>
            </a:r>
            <a:r>
              <a:rPr lang="en-US" dirty="0">
                <a:solidFill>
                  <a:srgbClr val="0070C0"/>
                </a:solidFill>
              </a:rPr>
              <a:t>/</a:t>
            </a:r>
            <a:r>
              <a:rPr lang="en-US" dirty="0" err="1">
                <a:solidFill>
                  <a:srgbClr val="0070C0"/>
                </a:solidFill>
              </a:rPr>
              <a:t>Makefile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907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1E987-F920-2E43-B906-8F11855EC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48288" cy="545599"/>
          </a:xfrm>
        </p:spPr>
        <p:txBody>
          <a:bodyPr/>
          <a:lstStyle/>
          <a:p>
            <a:r>
              <a:rPr lang="en-US" dirty="0"/>
              <a:t>Example: </a:t>
            </a:r>
            <a:r>
              <a:rPr lang="en-US" dirty="0">
                <a:latin typeface="Courier" pitchFamily="2" charset="0"/>
              </a:rPr>
              <a:t>/</a:t>
            </a:r>
            <a:r>
              <a:rPr lang="en-US" dirty="0" err="1">
                <a:latin typeface="Courier" pitchFamily="2" charset="0"/>
              </a:rPr>
              <a:t>ics</a:t>
            </a:r>
            <a:r>
              <a:rPr lang="en-US" dirty="0">
                <a:latin typeface="Courier" pitchFamily="2" charset="0"/>
              </a:rPr>
              <a:t>/examples/18_busy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B5BE7-A5B2-A444-83D4-A1D4DA674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001486"/>
            <a:ext cx="11430000" cy="5449010"/>
          </a:xfrm>
        </p:spPr>
        <p:txBody>
          <a:bodyPr/>
          <a:lstStyle/>
          <a:p>
            <a:r>
              <a:rPr lang="en-US" sz="2400" dirty="0"/>
              <a:t>Read …</a:t>
            </a:r>
            <a:r>
              <a:rPr lang="en-US" sz="2400" dirty="0" err="1">
                <a:latin typeface="Courier" pitchFamily="2" charset="0"/>
              </a:rPr>
              <a:t>busyApp</a:t>
            </a:r>
            <a:r>
              <a:rPr lang="en-US" sz="2400" dirty="0">
                <a:latin typeface="Courier" pitchFamily="2" charset="0"/>
              </a:rPr>
              <a:t>/Db/</a:t>
            </a:r>
            <a:r>
              <a:rPr lang="en-US" sz="2400" dirty="0" err="1">
                <a:latin typeface="Courier" pitchFamily="2" charset="0"/>
              </a:rPr>
              <a:t>busy_demo.db</a:t>
            </a:r>
            <a:endParaRPr lang="en-US" sz="2400" dirty="0">
              <a:latin typeface="Courier" pitchFamily="2" charset="0"/>
            </a:endParaRPr>
          </a:p>
          <a:p>
            <a:r>
              <a:rPr lang="en-US" sz="2400" dirty="0">
                <a:latin typeface="Courier" pitchFamily="2" charset="0"/>
              </a:rPr>
              <a:t>  cd …</a:t>
            </a:r>
            <a:r>
              <a:rPr lang="en-US" sz="2400" dirty="0" err="1">
                <a:latin typeface="Courier" pitchFamily="2" charset="0"/>
              </a:rPr>
              <a:t>iocBoot</a:t>
            </a:r>
            <a:r>
              <a:rPr lang="en-US" sz="2400" dirty="0">
                <a:latin typeface="Courier" pitchFamily="2" charset="0"/>
              </a:rPr>
              <a:t>/</a:t>
            </a:r>
            <a:r>
              <a:rPr lang="en-US" sz="2400" dirty="0" err="1">
                <a:latin typeface="Courier" pitchFamily="2" charset="0"/>
              </a:rPr>
              <a:t>iocbusy</a:t>
            </a:r>
            <a:r>
              <a:rPr lang="en-US" sz="2400" dirty="0">
                <a:latin typeface="Courier" pitchFamily="2" charset="0"/>
              </a:rPr>
              <a:t>; ./</a:t>
            </a:r>
            <a:r>
              <a:rPr lang="en-US" sz="2400" dirty="0" err="1">
                <a:latin typeface="Courier" pitchFamily="2" charset="0"/>
              </a:rPr>
              <a:t>st.cmd</a:t>
            </a:r>
            <a:endParaRPr lang="en-US" sz="2400" dirty="0">
              <a:latin typeface="Courier" pitchFamily="2" charset="0"/>
            </a:endParaRPr>
          </a:p>
          <a:p>
            <a:r>
              <a:rPr lang="en-US" sz="2400" dirty="0"/>
              <a:t>Open </a:t>
            </a:r>
            <a:r>
              <a:rPr lang="en-US" sz="2400" dirty="0" err="1">
                <a:latin typeface="Courier" pitchFamily="2" charset="0"/>
              </a:rPr>
              <a:t>BusyDemo.bob</a:t>
            </a:r>
            <a:endParaRPr lang="en-US" sz="2400" dirty="0">
              <a:latin typeface="Courier" pitchFamily="2" charset="0"/>
            </a:endParaRPr>
          </a:p>
          <a:p>
            <a:r>
              <a:rPr lang="en-US" sz="2400" dirty="0"/>
              <a:t>Try the following,</a:t>
            </a:r>
            <a:br>
              <a:rPr lang="en-US" sz="2400" dirty="0"/>
            </a:br>
            <a:r>
              <a:rPr lang="en-US" sz="2400" dirty="0"/>
              <a:t>explain what’s happening</a:t>
            </a:r>
          </a:p>
          <a:p>
            <a:pPr marL="398463" lvl="1" indent="0">
              <a:buNone/>
            </a:pPr>
            <a:r>
              <a:rPr lang="en-US" sz="2000" dirty="0">
                <a:latin typeface="Courier" pitchFamily="2" charset="0"/>
              </a:rPr>
              <a:t>caput </a:t>
            </a:r>
            <a:r>
              <a:rPr lang="en-US" sz="2000" dirty="0" err="1">
                <a:latin typeface="Courier" pitchFamily="2" charset="0"/>
              </a:rPr>
              <a:t>DemoDevice</a:t>
            </a:r>
            <a:r>
              <a:rPr lang="en-US" sz="2000" dirty="0">
                <a:latin typeface="Courier" pitchFamily="2" charset="0"/>
              </a:rPr>
              <a:t> 2</a:t>
            </a:r>
          </a:p>
          <a:p>
            <a:pPr marL="398463" lvl="1" indent="0">
              <a:buNone/>
            </a:pPr>
            <a:r>
              <a:rPr lang="en-US" sz="2000" dirty="0">
                <a:latin typeface="Courier" pitchFamily="2" charset="0"/>
              </a:rPr>
              <a:t>caput </a:t>
            </a:r>
            <a:r>
              <a:rPr lang="en-US" sz="2000" dirty="0" err="1">
                <a:latin typeface="Courier" pitchFamily="2" charset="0"/>
              </a:rPr>
              <a:t>DemoDevice</a:t>
            </a:r>
            <a:r>
              <a:rPr lang="en-US" sz="2000" dirty="0">
                <a:latin typeface="Courier" pitchFamily="2" charset="0"/>
              </a:rPr>
              <a:t> 5</a:t>
            </a:r>
          </a:p>
          <a:p>
            <a:pPr marL="398463" lvl="1" indent="0">
              <a:buNone/>
            </a:pPr>
            <a:r>
              <a:rPr lang="en-US" sz="2000" dirty="0">
                <a:latin typeface="Courier" pitchFamily="2" charset="0"/>
              </a:rPr>
              <a:t>caput –c –w 20 </a:t>
            </a:r>
            <a:r>
              <a:rPr lang="en-US" sz="2000" dirty="0" err="1">
                <a:latin typeface="Courier" pitchFamily="2" charset="0"/>
              </a:rPr>
              <a:t>DemoDevice</a:t>
            </a:r>
            <a:r>
              <a:rPr lang="en-US" sz="2000" dirty="0">
                <a:latin typeface="Courier" pitchFamily="2" charset="0"/>
              </a:rPr>
              <a:t> 2</a:t>
            </a:r>
          </a:p>
          <a:p>
            <a:pPr marL="398463" lvl="1" indent="0">
              <a:buNone/>
            </a:pPr>
            <a:r>
              <a:rPr lang="en-US" sz="2000" dirty="0">
                <a:latin typeface="Courier" pitchFamily="2" charset="0"/>
              </a:rPr>
              <a:t>caput –c –w 20 </a:t>
            </a:r>
            <a:r>
              <a:rPr lang="en-US" sz="2000" dirty="0" err="1">
                <a:latin typeface="Courier" pitchFamily="2" charset="0"/>
              </a:rPr>
              <a:t>DemoDevice</a:t>
            </a:r>
            <a:r>
              <a:rPr lang="en-US" sz="2000" dirty="0">
                <a:latin typeface="Courier" pitchFamily="2" charset="0"/>
              </a:rPr>
              <a:t> 5</a:t>
            </a:r>
          </a:p>
          <a:p>
            <a:pPr marL="398463" lvl="1" indent="0">
              <a:buNone/>
            </a:pPr>
            <a:r>
              <a:rPr lang="en-US" sz="2000" dirty="0">
                <a:latin typeface="Courier" pitchFamily="2" charset="0"/>
              </a:rPr>
              <a:t>caput –c  </a:t>
            </a:r>
            <a:r>
              <a:rPr lang="en-US" sz="2000" dirty="0" err="1">
                <a:latin typeface="Courier" pitchFamily="2" charset="0"/>
              </a:rPr>
              <a:t>DemoDevice</a:t>
            </a:r>
            <a:r>
              <a:rPr lang="en-US" sz="2000" dirty="0">
                <a:latin typeface="Courier" pitchFamily="2" charset="0"/>
              </a:rPr>
              <a:t> 2</a:t>
            </a: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2400" dirty="0"/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8A178E10-7F5C-9E46-B485-30D2DD0C0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6337" y="2944782"/>
            <a:ext cx="4387608" cy="3638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8284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B39D8-A5BE-3D76-60E3-32BE2F3C18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C23EA-7F6E-B4C6-3F6A-F2E740E4D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48288" cy="545599"/>
          </a:xfrm>
        </p:spPr>
        <p:txBody>
          <a:bodyPr/>
          <a:lstStyle/>
          <a:p>
            <a:r>
              <a:rPr lang="en-US" dirty="0"/>
              <a:t>Example: </a:t>
            </a:r>
            <a:r>
              <a:rPr lang="en-US" dirty="0">
                <a:latin typeface="Courier" pitchFamily="2" charset="0"/>
              </a:rPr>
              <a:t>/</a:t>
            </a:r>
            <a:r>
              <a:rPr lang="en-US" dirty="0" err="1">
                <a:latin typeface="Courier" pitchFamily="2" charset="0"/>
              </a:rPr>
              <a:t>ics</a:t>
            </a:r>
            <a:r>
              <a:rPr lang="en-US" dirty="0">
                <a:latin typeface="Courier" pitchFamily="2" charset="0"/>
              </a:rPr>
              <a:t>/examples/18_busy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3A49B-B24C-8190-F7DF-448CC8B45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001486"/>
            <a:ext cx="11430000" cy="5449010"/>
          </a:xfrm>
        </p:spPr>
        <p:txBody>
          <a:bodyPr/>
          <a:lstStyle/>
          <a:p>
            <a:r>
              <a:rPr lang="en-US" sz="2400" dirty="0"/>
              <a:t>Look at </a:t>
            </a:r>
            <a:r>
              <a:rPr lang="en-US" sz="2400" dirty="0">
                <a:latin typeface="Courier" pitchFamily="2" charset="0"/>
              </a:rPr>
              <a:t>…/</a:t>
            </a:r>
            <a:r>
              <a:rPr lang="en-US" sz="2400" dirty="0" err="1">
                <a:latin typeface="Courier" pitchFamily="2" charset="0"/>
              </a:rPr>
              <a:t>automate.sh</a:t>
            </a:r>
            <a:endParaRPr lang="en-US" sz="2400" dirty="0">
              <a:latin typeface="Courier" pitchFamily="2" charset="0"/>
            </a:endParaRPr>
          </a:p>
          <a:p>
            <a:pPr lvl="1"/>
            <a:r>
              <a:rPr lang="en-US" sz="2000" dirty="0"/>
              <a:t>What could be problematic with those `caput` calls?</a:t>
            </a:r>
            <a:endParaRPr lang="en-US" sz="2000" dirty="0">
              <a:latin typeface="Courier" pitchFamily="2" charset="0"/>
            </a:endParaRPr>
          </a:p>
          <a:p>
            <a:pPr lvl="1"/>
            <a:r>
              <a:rPr lang="en-US" sz="2000" dirty="0"/>
              <a:t>On the IOC, check `</a:t>
            </a:r>
            <a:r>
              <a:rPr lang="en-US" sz="2000" dirty="0" err="1"/>
              <a:t>casr</a:t>
            </a:r>
            <a:r>
              <a:rPr lang="en-US" sz="2000" dirty="0"/>
              <a:t> 2`</a:t>
            </a:r>
          </a:p>
          <a:p>
            <a:pPr lvl="1"/>
            <a:endParaRPr lang="en-US" sz="2000" dirty="0">
              <a:latin typeface="Courier" pitchFamily="2" charset="0"/>
            </a:endParaRPr>
          </a:p>
          <a:p>
            <a:r>
              <a:rPr lang="en-US" sz="2400" dirty="0"/>
              <a:t>Compare with </a:t>
            </a:r>
            <a:r>
              <a:rPr lang="en-US" sz="2400" dirty="0">
                <a:latin typeface="Courier" pitchFamily="2" charset="0"/>
              </a:rPr>
              <a:t>…/</a:t>
            </a:r>
            <a:r>
              <a:rPr lang="en-US" sz="2400" dirty="0" err="1">
                <a:latin typeface="Courier" pitchFamily="2" charset="0"/>
              </a:rPr>
              <a:t>automate.py</a:t>
            </a:r>
            <a:endParaRPr lang="en-US" sz="2000" dirty="0">
              <a:latin typeface="Courier" pitchFamily="2" charset="0"/>
            </a:endParaRPr>
          </a:p>
          <a:p>
            <a:pPr lvl="1"/>
            <a:endParaRPr lang="en-US" sz="2000" dirty="0">
              <a:latin typeface="Courier" pitchFamily="2" charset="0"/>
            </a:endParaRPr>
          </a:p>
          <a:p>
            <a:pPr lvl="1"/>
            <a:endParaRPr lang="en-US" sz="2000" dirty="0">
              <a:latin typeface="Courier" pitchFamily="2" charset="0"/>
            </a:endParaRPr>
          </a:p>
          <a:p>
            <a:r>
              <a:rPr lang="en-US" sz="2400" dirty="0"/>
              <a:t>For PV Access, </a:t>
            </a:r>
            <a:r>
              <a:rPr lang="en-US" sz="2400" dirty="0">
                <a:solidFill>
                  <a:srgbClr val="0070C0"/>
                </a:solidFill>
              </a:rPr>
              <a:t>‘-c</a:t>
            </a:r>
            <a:r>
              <a:rPr lang="en-US" sz="2400" dirty="0"/>
              <a:t>’ turns into</a:t>
            </a:r>
            <a:endParaRPr lang="en-US" sz="2000" dirty="0">
              <a:latin typeface="Courier" pitchFamily="2" charset="0"/>
            </a:endParaRPr>
          </a:p>
          <a:p>
            <a:pPr marL="398463" lvl="1" indent="0">
              <a:buNone/>
            </a:pPr>
            <a:r>
              <a:rPr lang="en-US" sz="2000" dirty="0" err="1">
                <a:latin typeface="Courier" pitchFamily="2" charset="0"/>
              </a:rPr>
              <a:t>pvput</a:t>
            </a:r>
            <a:r>
              <a:rPr lang="en-US" sz="2000" dirty="0">
                <a:latin typeface="Courier" pitchFamily="2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ourier" pitchFamily="2" charset="0"/>
              </a:rPr>
              <a:t>-r 'record[block=true]' </a:t>
            </a:r>
            <a:r>
              <a:rPr lang="en-US" sz="2000" dirty="0">
                <a:latin typeface="Courier" pitchFamily="2" charset="0"/>
              </a:rPr>
              <a:t>-w 20 </a:t>
            </a:r>
            <a:r>
              <a:rPr lang="en-US" sz="2000" dirty="0" err="1">
                <a:latin typeface="Courier" pitchFamily="2" charset="0"/>
              </a:rPr>
              <a:t>DemoDevice</a:t>
            </a:r>
            <a:r>
              <a:rPr lang="en-US" sz="2000" dirty="0">
                <a:latin typeface="Courier" pitchFamily="2" charset="0"/>
              </a:rPr>
              <a:t> 5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2400" dirty="0"/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F17944DE-517F-99BC-CFFA-0A4892E41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5285" y="923972"/>
            <a:ext cx="3503459" cy="2905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9888104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50AF3C-223B-4322-9D84-8F5422CEAF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FF1CA81-B025-421E-9746-B1FF59551E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6F5DE5-FF42-42F2-9962-F83010572F4E}">
  <ds:schemaRefs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db3dbd43-4c4b-4544-9f8a-0553f9f5f25e}" enabled="0" method="" siteId="{db3dbd43-4c4b-4544-9f8a-0553f9f5f25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203</Words>
  <Application>Microsoft Macintosh PowerPoint</Application>
  <PresentationFormat>Widescreen</PresentationFormat>
  <Paragraphs>32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Century Gothic</vt:lpstr>
      <vt:lpstr>Courier</vt:lpstr>
      <vt:lpstr>ORNL</vt:lpstr>
      <vt:lpstr>‘Busy’ Record, Put-callback Lab</vt:lpstr>
      <vt:lpstr>Adding Busy Record to IOC</vt:lpstr>
      <vt:lpstr>Example: /ics/examples/18_busy</vt:lpstr>
      <vt:lpstr>Example: /ics/examples/18_busy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2026-06-19T13:35:35Z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